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60" r:id="rId2"/>
    <p:sldId id="261" r:id="rId3"/>
  </p:sldIdLst>
  <p:sldSz cx="6858000" cy="9906000" type="A4"/>
  <p:notesSz cx="7099300" cy="10234613"/>
  <p:defaultTextStyle>
    <a:defPPr>
      <a:defRPr lang="fr-FR"/>
    </a:defPPr>
    <a:lvl1pPr marL="0" algn="l" defTabSz="91428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4" algn="l" defTabSz="91428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7" algn="l" defTabSz="91428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30" algn="l" defTabSz="91428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3" algn="l" defTabSz="91428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17" algn="l" defTabSz="91428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60" algn="l" defTabSz="91428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03" algn="l" defTabSz="91428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46" algn="l" defTabSz="91428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261E"/>
    <a:srgbClr val="5C626E"/>
    <a:srgbClr val="E8511C"/>
    <a:srgbClr val="DCD9D3"/>
    <a:srgbClr val="F2F2F2"/>
    <a:srgbClr val="FF6600"/>
    <a:srgbClr val="FF3300"/>
    <a:srgbClr val="EC774B"/>
    <a:srgbClr val="550B00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24" autoAdjust="0"/>
    <p:restoredTop sz="96327" autoAdjust="0"/>
  </p:normalViewPr>
  <p:slideViewPr>
    <p:cSldViewPr>
      <p:cViewPr>
        <p:scale>
          <a:sx n="75" d="100"/>
          <a:sy n="75" d="100"/>
        </p:scale>
        <p:origin x="2223" y="27"/>
      </p:cViewPr>
      <p:guideLst>
        <p:guide orient="horz" pos="312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25" d="100"/>
          <a:sy n="125" d="100"/>
        </p:scale>
        <p:origin x="1476" y="-4143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jamel\Desktop\Elements Pour WEB\FICHE TECHNIQUE X3\Fond fiche technique-vierge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" y="3"/>
            <a:ext cx="7099300" cy="10234613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418911" y="1893450"/>
            <a:ext cx="2161705" cy="939614"/>
          </a:xfrm>
          <a:prstGeom prst="rect">
            <a:avLst/>
          </a:prstGeom>
          <a:noFill/>
        </p:spPr>
        <p:txBody>
          <a:bodyPr wrap="square" lIns="82449" tIns="41222" rIns="82449" bIns="41222" rtlCol="0">
            <a:spAutoFit/>
          </a:bodyPr>
          <a:lstStyle/>
          <a:p>
            <a:r>
              <a:rPr lang="fr-FR" dirty="0" err="1">
                <a:solidFill>
                  <a:srgbClr val="5C626E"/>
                </a:solidFill>
              </a:rPr>
              <a:t>Hhgjhgjkhgkjh</a:t>
            </a:r>
            <a:endParaRPr lang="fr-FR" dirty="0">
              <a:solidFill>
                <a:srgbClr val="5C626E"/>
              </a:solidFill>
            </a:endParaRPr>
          </a:p>
          <a:p>
            <a:r>
              <a:rPr lang="fr-FR" dirty="0" err="1">
                <a:solidFill>
                  <a:srgbClr val="5C626E"/>
                </a:solidFill>
              </a:rPr>
              <a:t>Hgkjhjh</a:t>
            </a:r>
            <a:endParaRPr lang="fr-FR" dirty="0">
              <a:solidFill>
                <a:srgbClr val="5C626E"/>
              </a:solidFill>
            </a:endParaRPr>
          </a:p>
          <a:p>
            <a:r>
              <a:rPr lang="fr-FR" dirty="0" err="1">
                <a:solidFill>
                  <a:srgbClr val="5C626E"/>
                </a:solidFill>
              </a:rPr>
              <a:t>Jhkhkhkj</a:t>
            </a:r>
            <a:r>
              <a:rPr lang="fr-FR" dirty="0">
                <a:solidFill>
                  <a:srgbClr val="5C626E"/>
                </a:solidFill>
              </a:rPr>
              <a:t>$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344369" y="5359104"/>
            <a:ext cx="2161705" cy="3224349"/>
          </a:xfrm>
          <a:prstGeom prst="rect">
            <a:avLst/>
          </a:prstGeom>
          <a:noFill/>
        </p:spPr>
        <p:txBody>
          <a:bodyPr wrap="square" lIns="82449" tIns="41222" rIns="82449" bIns="41222" rtlCol="0">
            <a:spAutoFit/>
          </a:bodyPr>
          <a:lstStyle/>
          <a:p>
            <a:r>
              <a:rPr lang="fr-FR" dirty="0" err="1"/>
              <a:t>Hhgjhgjkhgkjh</a:t>
            </a:r>
            <a:endParaRPr lang="fr-FR" dirty="0"/>
          </a:p>
          <a:p>
            <a:r>
              <a:rPr lang="fr-FR" dirty="0" err="1"/>
              <a:t>Hgkjhjh</a:t>
            </a:r>
            <a:endParaRPr lang="fr-FR" dirty="0"/>
          </a:p>
          <a:p>
            <a:r>
              <a:rPr lang="fr-FR" dirty="0" err="1"/>
              <a:t>Jhkhkhkj</a:t>
            </a:r>
            <a:r>
              <a:rPr lang="fr-FR" dirty="0"/>
              <a:t>$:;:!;;;:!;:!;!;:!;;!:;!::::::::::::::::::::::::::::::::::::::::::::::::::::::::::::::::::::::::::::::::::::::::::::::::::::::::::::::::::::::::::::::::::::::::::::::::::::::::::::::::::::::::::::::::::::::::::::::::::::::::::::::::::::::::::::::::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2953320" y="4472534"/>
            <a:ext cx="3801622" cy="4081136"/>
          </a:xfrm>
          <a:prstGeom prst="rect">
            <a:avLst/>
          </a:prstGeom>
          <a:noFill/>
        </p:spPr>
        <p:txBody>
          <a:bodyPr wrap="square" lIns="82449" tIns="41222" rIns="82449" bIns="41222" rtlCol="0">
            <a:spAutoFit/>
          </a:bodyPr>
          <a:lstStyle/>
          <a:p>
            <a:r>
              <a:rPr lang="fr-FR" b="1" dirty="0" err="1">
                <a:solidFill>
                  <a:srgbClr val="5C626E"/>
                </a:solidFill>
              </a:rPr>
              <a:t>Hhgjhgjkhgkjh</a:t>
            </a:r>
            <a:endParaRPr lang="fr-FR" b="1" dirty="0">
              <a:solidFill>
                <a:srgbClr val="5C626E"/>
              </a:solidFill>
            </a:endParaRPr>
          </a:p>
          <a:p>
            <a:r>
              <a:rPr lang="fr-FR" dirty="0" err="1">
                <a:solidFill>
                  <a:srgbClr val="5C626E"/>
                </a:solidFill>
              </a:rPr>
              <a:t>Hgkjhjh</a:t>
            </a:r>
            <a:endParaRPr lang="fr-FR" dirty="0">
              <a:solidFill>
                <a:srgbClr val="5C626E"/>
              </a:solidFill>
            </a:endParaRPr>
          </a:p>
          <a:p>
            <a:r>
              <a:rPr lang="fr-FR" dirty="0" err="1"/>
              <a:t>Jhkhkhkj</a:t>
            </a:r>
            <a:r>
              <a:rPr lang="fr-FR" dirty="0"/>
              <a:t>$,,,,,,,,,,,,,,,,,,,,,,,,,,,,,,,,,,,,,,,,,,,,,,,,,,,,,,,,,,,,,,,,,,,,,,,,,,,,,,,,,,,,,,,,,,,,,,,,,,,,,,,,,</a:t>
            </a:r>
            <a:r>
              <a:rPr lang="fr-FR" dirty="0" err="1"/>
              <a:t>klllkl</a:t>
            </a:r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2953327" y="3424792"/>
            <a:ext cx="3354373" cy="257379"/>
          </a:xfrm>
          <a:prstGeom prst="rect">
            <a:avLst/>
          </a:prstGeom>
          <a:noFill/>
        </p:spPr>
        <p:txBody>
          <a:bodyPr wrap="square" lIns="82449" tIns="41222" rIns="82449" bIns="41222" rtlCol="0">
            <a:spAutoFit/>
          </a:bodyPr>
          <a:lstStyle/>
          <a:p>
            <a:r>
              <a:rPr lang="fr-FR" sz="1100" b="1" dirty="0">
                <a:solidFill>
                  <a:srgbClr val="FF6600"/>
                </a:solidFill>
                <a:latin typeface="Sansation" pitchFamily="2" charset="0"/>
              </a:rPr>
              <a:t>CARACTERISTIQUES TECHNIQUES : </a:t>
            </a:r>
            <a:endParaRPr lang="fr-FR" sz="1100" b="1" dirty="0">
              <a:solidFill>
                <a:schemeClr val="accent6">
                  <a:lumMod val="50000"/>
                </a:schemeClr>
              </a:solidFill>
              <a:latin typeface="Sansation" pitchFamily="2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015241" y="120336"/>
            <a:ext cx="5888788" cy="654021"/>
          </a:xfrm>
          <a:prstGeom prst="rect">
            <a:avLst/>
          </a:prstGeom>
          <a:noFill/>
        </p:spPr>
        <p:txBody>
          <a:bodyPr wrap="square" lIns="82449" tIns="41222" rIns="82449" bIns="41222" rtlCol="0">
            <a:spAutoFit/>
          </a:bodyPr>
          <a:lstStyle/>
          <a:p>
            <a:r>
              <a:rPr lang="fr-FR" dirty="0">
                <a:solidFill>
                  <a:srgbClr val="F8F8F8"/>
                </a:solidFill>
                <a:latin typeface="Sansation" pitchFamily="2" charset="0"/>
              </a:rPr>
              <a:t>INSTITUT DE RECHERCHE BIOMEDICAL DES ARMEES (IRBA) </a:t>
            </a:r>
            <a:r>
              <a:rPr lang="fr-FR" b="1" dirty="0">
                <a:solidFill>
                  <a:srgbClr val="F8F8F8"/>
                </a:solidFill>
                <a:latin typeface="Sansation" pitchFamily="2" charset="0"/>
              </a:rPr>
              <a:t>- </a:t>
            </a:r>
            <a:r>
              <a:rPr lang="fr-FR" dirty="0">
                <a:solidFill>
                  <a:srgbClr val="E8511C"/>
                </a:solidFill>
                <a:latin typeface="Sansation" pitchFamily="2" charset="0"/>
              </a:rPr>
              <a:t>BRETIGNY SUR ORGE (91)</a:t>
            </a:r>
          </a:p>
        </p:txBody>
      </p:sp>
      <p:pic>
        <p:nvPicPr>
          <p:cNvPr id="1026" name="Picture 2" descr="C:\Users\Djamel\Desktop\Elements Pour WEB\FICHE TECHNIQUE X3\Icone Labo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826" y="200927"/>
            <a:ext cx="372710" cy="5022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9" y="5"/>
            <a:ext cx="3076363" cy="511731"/>
          </a:xfrm>
          <a:prstGeom prst="rect">
            <a:avLst/>
          </a:prstGeom>
        </p:spPr>
        <p:txBody>
          <a:bodyPr vert="horz" lIns="82449" tIns="41222" rIns="82449" bIns="41222" rtlCol="0"/>
          <a:lstStyle>
            <a:lvl1pPr algn="l">
              <a:defRPr sz="11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304" y="5"/>
            <a:ext cx="3076363" cy="511731"/>
          </a:xfrm>
          <a:prstGeom prst="rect">
            <a:avLst/>
          </a:prstGeom>
        </p:spPr>
        <p:txBody>
          <a:bodyPr vert="horz" lIns="82449" tIns="41222" rIns="82449" bIns="41222" rtlCol="0"/>
          <a:lstStyle>
            <a:lvl1pPr algn="r">
              <a:defRPr sz="1100"/>
            </a:lvl1pPr>
          </a:lstStyle>
          <a:p>
            <a:fld id="{6060DFFB-5903-4C1E-89C7-57F65B69B39B}" type="datetimeFigureOut">
              <a:rPr lang="fr-FR" smtClean="0"/>
              <a:pPr/>
              <a:t>23/03/2025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222500" y="769938"/>
            <a:ext cx="2654300" cy="383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2449" tIns="41222" rIns="82449" bIns="41222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931" y="4861447"/>
            <a:ext cx="5679440" cy="4605576"/>
          </a:xfrm>
          <a:prstGeom prst="rect">
            <a:avLst/>
          </a:prstGeom>
        </p:spPr>
        <p:txBody>
          <a:bodyPr vert="horz" lIns="82449" tIns="41222" rIns="82449" bIns="41222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9" y="9721113"/>
            <a:ext cx="3076363" cy="511731"/>
          </a:xfrm>
          <a:prstGeom prst="rect">
            <a:avLst/>
          </a:prstGeom>
        </p:spPr>
        <p:txBody>
          <a:bodyPr vert="horz" lIns="82449" tIns="41222" rIns="82449" bIns="41222" rtlCol="0" anchor="b"/>
          <a:lstStyle>
            <a:lvl1pPr algn="l">
              <a:defRPr sz="11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304" y="9721113"/>
            <a:ext cx="3076363" cy="511731"/>
          </a:xfrm>
          <a:prstGeom prst="rect">
            <a:avLst/>
          </a:prstGeom>
        </p:spPr>
        <p:txBody>
          <a:bodyPr vert="horz" lIns="82449" tIns="41222" rIns="82449" bIns="41222" rtlCol="0" anchor="b"/>
          <a:lstStyle>
            <a:lvl1pPr algn="r">
              <a:defRPr sz="1100"/>
            </a:lvl1pPr>
          </a:lstStyle>
          <a:p>
            <a:fld id="{9C09B0A2-5277-4481-9243-97AB5F37DBE1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2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4" algn="l" defTabSz="9142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87" algn="l" defTabSz="9142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30" algn="l" defTabSz="9142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73" algn="l" defTabSz="9142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17" algn="l" defTabSz="9142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60" algn="l" defTabSz="9142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03" algn="l" defTabSz="9142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46" algn="l" defTabSz="9142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hyperlink" Target="mailto:contact@bimenergie.fr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Espace réservé du texte 25">
            <a:extLst>
              <a:ext uri="{FF2B5EF4-FFF2-40B4-BE49-F238E27FC236}">
                <a16:creationId xmlns:a16="http://schemas.microsoft.com/office/drawing/2014/main" id="{DB70A73F-40CC-567D-D502-C110EE5066D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24873" y="3008784"/>
            <a:ext cx="1944215" cy="215432"/>
          </a:xfrm>
        </p:spPr>
        <p:txBody>
          <a:bodyPr/>
          <a:lstStyle>
            <a:lvl1pPr marL="0" indent="0">
              <a:buNone/>
              <a:defRPr lang="fr-FR" sz="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144" indent="0">
              <a:buNone/>
              <a:defRPr lang="fr-FR" sz="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286" indent="0">
              <a:buNone/>
              <a:defRPr lang="fr-FR" sz="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429" indent="0">
              <a:buNone/>
              <a:defRPr lang="fr-FR" sz="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573" indent="0">
              <a:buNone/>
              <a:defRPr lang="fr-FR" sz="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fr-FR"/>
              <a:t>DESCRIPTION</a:t>
            </a:r>
          </a:p>
        </p:txBody>
      </p:sp>
      <p:sp>
        <p:nvSpPr>
          <p:cNvPr id="27" name="Espace réservé du texte 25">
            <a:extLst>
              <a:ext uri="{FF2B5EF4-FFF2-40B4-BE49-F238E27FC236}">
                <a16:creationId xmlns:a16="http://schemas.microsoft.com/office/drawing/2014/main" id="{9610672D-EEA4-7F56-210C-707BD93E89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24873" y="212912"/>
            <a:ext cx="1944215" cy="215432"/>
          </a:xfrm>
        </p:spPr>
        <p:txBody>
          <a:bodyPr/>
          <a:lstStyle>
            <a:lvl1pPr marL="0" indent="0">
              <a:buNone/>
              <a:defRPr lang="fr-FR" sz="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144" indent="0">
              <a:buNone/>
              <a:defRPr lang="fr-FR" sz="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286" indent="0">
              <a:buNone/>
              <a:defRPr lang="fr-FR" sz="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429" indent="0">
              <a:buNone/>
              <a:defRPr lang="fr-FR" sz="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573" indent="0">
              <a:buNone/>
              <a:defRPr lang="fr-FR" sz="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fr-FR"/>
              <a:t>INFOS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342900" y="220128"/>
            <a:ext cx="3806180" cy="955898"/>
          </a:xfrm>
        </p:spPr>
        <p:txBody>
          <a:bodyPr lIns="0" rIns="0" anchor="t">
            <a:normAutofit/>
          </a:bodyPr>
          <a:lstStyle>
            <a:lvl1pPr algn="l">
              <a:defRPr lang="fr-BE" sz="1400" kern="1200">
                <a:solidFill>
                  <a:srgbClr val="26261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342900" y="6537226"/>
            <a:ext cx="3806180" cy="2167716"/>
          </a:xfrm>
        </p:spPr>
        <p:txBody>
          <a:bodyPr lIns="0" rIns="0">
            <a:normAutofit/>
          </a:bodyPr>
          <a:lstStyle>
            <a:lvl1pPr marL="0" indent="-108000">
              <a:spcBef>
                <a:spcPts val="0"/>
              </a:spcBef>
              <a:buClr>
                <a:schemeClr val="accent1"/>
              </a:buClr>
              <a:buFont typeface="Wingdings" pitchFamily="2" charset="2"/>
              <a:buChar char="§"/>
              <a:defRPr sz="900">
                <a:latin typeface="+mn-lt"/>
              </a:defRPr>
            </a:lvl1pPr>
            <a:lvl2pPr marL="742858" indent="-285714">
              <a:buClr>
                <a:schemeClr val="accent1"/>
              </a:buClr>
              <a:buFont typeface="Wingdings" pitchFamily="2" charset="2"/>
              <a:buChar char="§"/>
              <a:defRPr sz="900"/>
            </a:lvl2pPr>
            <a:lvl3pPr marL="1142858" indent="-228572">
              <a:buClr>
                <a:schemeClr val="accent1"/>
              </a:buClr>
              <a:buFont typeface="Wingdings" pitchFamily="2" charset="2"/>
              <a:buChar char="§"/>
              <a:defRPr sz="900"/>
            </a:lvl3pPr>
            <a:lvl4pPr marL="1600001" indent="-228572">
              <a:buClr>
                <a:schemeClr val="accent1"/>
              </a:buClr>
              <a:buFont typeface="Wingdings" pitchFamily="2" charset="2"/>
              <a:buChar char="§"/>
              <a:defRPr sz="900"/>
            </a:lvl4pPr>
            <a:lvl5pPr marL="2057145" indent="-228572">
              <a:buClr>
                <a:schemeClr val="accent1"/>
              </a:buClr>
              <a:buFont typeface="Wingdings" pitchFamily="2" charset="2"/>
              <a:buChar char="§"/>
              <a:defRPr sz="900"/>
            </a:lvl5pPr>
          </a:lstStyle>
          <a:p>
            <a:pPr lvl="0"/>
            <a:r>
              <a:rPr lang="fr-FR"/>
              <a:t>Texte descriptif</a:t>
            </a:r>
            <a:endParaRPr lang="fr-BE"/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E06B8434-869A-F07F-61C9-E0C946C5691D}"/>
              </a:ext>
            </a:extLst>
          </p:cNvPr>
          <p:cNvCxnSpPr/>
          <p:nvPr userDrawn="1"/>
        </p:nvCxnSpPr>
        <p:spPr>
          <a:xfrm>
            <a:off x="342900" y="1188201"/>
            <a:ext cx="38061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F250C4DC-17DB-D6F8-82F0-7B11944D0D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2900" y="1208584"/>
            <a:ext cx="3806825" cy="431800"/>
          </a:xfrm>
        </p:spPr>
        <p:txBody>
          <a:bodyPr lIns="0" rIns="0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fr-FR"/>
              <a:t>LIEU</a:t>
            </a:r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49D3D32C-8D14-37F3-D215-A545BB6F8CA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42900" y="1738856"/>
            <a:ext cx="3806825" cy="2013086"/>
          </a:xfrm>
        </p:spPr>
        <p:txBody>
          <a:bodyPr lIns="0" rIns="0"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fr-FR" dirty="0"/>
          </a:p>
        </p:txBody>
      </p:sp>
      <p:sp>
        <p:nvSpPr>
          <p:cNvPr id="17" name="Espace réservé pour une image  15">
            <a:extLst>
              <a:ext uri="{FF2B5EF4-FFF2-40B4-BE49-F238E27FC236}">
                <a16:creationId xmlns:a16="http://schemas.microsoft.com/office/drawing/2014/main" id="{0CE3B332-389D-1A86-CBF6-F2BAFC2EDA8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42900" y="4087215"/>
            <a:ext cx="3806825" cy="2013086"/>
          </a:xfrm>
        </p:spPr>
        <p:txBody>
          <a:bodyPr lIns="0" rIns="0"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fr-FR" dirty="0"/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D007FF23-9586-D8FA-66FF-CB2223331E5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2900" y="3782311"/>
            <a:ext cx="3806825" cy="133350"/>
          </a:xfrm>
        </p:spPr>
        <p:txBody>
          <a:bodyPr lIns="0" rIns="0">
            <a:noAutofit/>
          </a:bodyPr>
          <a:lstStyle>
            <a:lvl1pPr marL="0" indent="0">
              <a:spcBef>
                <a:spcPts val="0"/>
              </a:spcBef>
              <a:buNone/>
              <a:defRPr sz="600" i="1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fr-FR"/>
              <a:t>Légende</a:t>
            </a:r>
          </a:p>
        </p:txBody>
      </p:sp>
      <p:sp>
        <p:nvSpPr>
          <p:cNvPr id="20" name="Espace réservé du texte 18">
            <a:extLst>
              <a:ext uri="{FF2B5EF4-FFF2-40B4-BE49-F238E27FC236}">
                <a16:creationId xmlns:a16="http://schemas.microsoft.com/office/drawing/2014/main" id="{95C827E0-451C-D7E0-5308-73D6B5AE368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2900" y="6115794"/>
            <a:ext cx="3806825" cy="133350"/>
          </a:xfrm>
        </p:spPr>
        <p:txBody>
          <a:bodyPr lIns="0" rIns="0">
            <a:noAutofit/>
          </a:bodyPr>
          <a:lstStyle>
            <a:lvl1pPr marL="0" indent="0">
              <a:spcBef>
                <a:spcPts val="0"/>
              </a:spcBef>
              <a:buNone/>
              <a:defRPr sz="600" i="1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fr-FR"/>
              <a:t>Légende</a:t>
            </a:r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511BC5DB-80F1-EC39-7977-8B56745CF6C5}"/>
              </a:ext>
            </a:extLst>
          </p:cNvPr>
          <p:cNvCxnSpPr/>
          <p:nvPr userDrawn="1"/>
        </p:nvCxnSpPr>
        <p:spPr>
          <a:xfrm>
            <a:off x="4797152" y="436366"/>
            <a:ext cx="1872208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Espace réservé du texte 25">
            <a:extLst>
              <a:ext uri="{FF2B5EF4-FFF2-40B4-BE49-F238E27FC236}">
                <a16:creationId xmlns:a16="http://schemas.microsoft.com/office/drawing/2014/main" id="{89399868-ACD1-DECB-E4FD-CB58867CEB6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24873" y="456192"/>
            <a:ext cx="1944215" cy="215431"/>
          </a:xfrm>
        </p:spPr>
        <p:txBody>
          <a:bodyPr>
            <a:spAutoFit/>
          </a:bodyPr>
          <a:lstStyle>
            <a:lvl1pPr marL="0" indent="0">
              <a:buNone/>
              <a:defRPr lang="fr-FR" sz="8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144" indent="0">
              <a:buNone/>
              <a:defRPr lang="fr-FR" sz="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286" indent="0">
              <a:buNone/>
              <a:defRPr lang="fr-FR" sz="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429" indent="0">
              <a:buNone/>
              <a:defRPr lang="fr-FR" sz="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573" indent="0">
              <a:buNone/>
              <a:defRPr lang="fr-FR" sz="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fr-FR"/>
              <a:t>Texte informatif</a:t>
            </a:r>
          </a:p>
        </p:txBody>
      </p:sp>
      <p:sp>
        <p:nvSpPr>
          <p:cNvPr id="30" name="Espace réservé du texte 25">
            <a:extLst>
              <a:ext uri="{FF2B5EF4-FFF2-40B4-BE49-F238E27FC236}">
                <a16:creationId xmlns:a16="http://schemas.microsoft.com/office/drawing/2014/main" id="{DBC5B605-577D-1A8C-CD70-ECBED14F848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24873" y="3244054"/>
            <a:ext cx="1944215" cy="215431"/>
          </a:xfrm>
        </p:spPr>
        <p:txBody>
          <a:bodyPr>
            <a:spAutoFit/>
          </a:bodyPr>
          <a:lstStyle>
            <a:lvl1pPr marL="0" indent="0">
              <a:buNone/>
              <a:defRPr lang="fr-FR" sz="8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144" indent="0">
              <a:buNone/>
              <a:defRPr lang="fr-FR" sz="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286" indent="0">
              <a:buNone/>
              <a:defRPr lang="fr-FR" sz="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429" indent="0">
              <a:buNone/>
              <a:defRPr lang="fr-FR" sz="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573" indent="0">
              <a:buNone/>
              <a:defRPr lang="fr-FR" sz="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marL="0" marR="0" lvl="0" indent="0" algn="l" defTabSz="91428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/>
              <a:t>Texte descriptif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FB50C70B-8E10-F92E-ED23-4B795BDAE721}"/>
              </a:ext>
            </a:extLst>
          </p:cNvPr>
          <p:cNvSpPr txBox="1">
            <a:spLocks/>
          </p:cNvSpPr>
          <p:nvPr userDrawn="1"/>
        </p:nvSpPr>
        <p:spPr>
          <a:xfrm>
            <a:off x="4725144" y="8841432"/>
            <a:ext cx="1944216" cy="866141"/>
          </a:xfrm>
          <a:prstGeom prst="rect">
            <a:avLst/>
          </a:prstGeom>
        </p:spPr>
        <p:txBody>
          <a:bodyPr vert="horz" lIns="90000" tIns="45714" rIns="91428" bIns="45714" rtlCol="0" anchor="b">
            <a:normAutofit/>
          </a:bodyPr>
          <a:lstStyle>
            <a:lvl1pPr marL="342857" indent="-342857" algn="l" defTabSz="9142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58" indent="-285714" algn="l" defTabSz="91428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58" indent="-228572" algn="l" defTabSz="9142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01" indent="-228572" algn="l" defTabSz="91428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45" indent="-228572" algn="l" defTabSz="91428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289" indent="-228572" algn="l" defTabSz="9142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31" indent="-228572" algn="l" defTabSz="9142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75" indent="-228572" algn="l" defTabSz="9142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18" indent="-228572" algn="l" defTabSz="9142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600" dirty="0">
                <a:latin typeface="Arial" panose="020B0604020202020204" pitchFamily="34" charset="0"/>
                <a:cs typeface="Arial" panose="020B0604020202020204" pitchFamily="34" charset="0"/>
              </a:rPr>
              <a:t>Siège social : </a:t>
            </a:r>
          </a:p>
          <a:p>
            <a:pPr marL="0" indent="0">
              <a:buNone/>
            </a:pPr>
            <a:r>
              <a:rPr lang="fr-FR" sz="600" dirty="0">
                <a:latin typeface="Arial" panose="020B0604020202020204" pitchFamily="34" charset="0"/>
                <a:cs typeface="Arial" panose="020B0604020202020204" pitchFamily="34" charset="0"/>
              </a:rPr>
              <a:t>17 rue du Colisée - 75008 Paris</a:t>
            </a:r>
          </a:p>
          <a:p>
            <a:pPr marL="0" indent="0">
              <a:buNone/>
            </a:pPr>
            <a:r>
              <a:rPr lang="fr-FR" sz="600" dirty="0">
                <a:latin typeface="Arial" panose="020B0604020202020204" pitchFamily="34" charset="0"/>
                <a:cs typeface="Arial" panose="020B0604020202020204" pitchFamily="34" charset="0"/>
              </a:rPr>
              <a:t>Bureaux : </a:t>
            </a:r>
          </a:p>
          <a:p>
            <a:pPr marL="0" indent="0">
              <a:buNone/>
            </a:pPr>
            <a:r>
              <a:rPr lang="fr-FR" sz="600" dirty="0">
                <a:latin typeface="Arial" panose="020B0604020202020204" pitchFamily="34" charset="0"/>
                <a:cs typeface="Arial" panose="020B0604020202020204" pitchFamily="34" charset="0"/>
              </a:rPr>
              <a:t>21 avenue Edouard Belin - 92000 Rueil-Malmaison</a:t>
            </a:r>
          </a:p>
          <a:p>
            <a:pPr marL="0" indent="0">
              <a:buNone/>
            </a:pPr>
            <a:r>
              <a:rPr lang="fr-FR" sz="600" dirty="0">
                <a:latin typeface="Arial" panose="020B0604020202020204" pitchFamily="34" charset="0"/>
                <a:cs typeface="Arial" panose="020B0604020202020204" pitchFamily="34" charset="0"/>
              </a:rPr>
              <a:t>Tél : 01 47 08 17 65</a:t>
            </a:r>
          </a:p>
          <a:p>
            <a:pPr marL="0" indent="0">
              <a:buNone/>
            </a:pPr>
            <a:r>
              <a:rPr lang="fr-FR" sz="600" dirty="0">
                <a:latin typeface="Arial" panose="020B0604020202020204" pitchFamily="34" charset="0"/>
                <a:cs typeface="Arial" panose="020B0604020202020204" pitchFamily="34" charset="0"/>
              </a:rPr>
              <a:t>Mail : </a:t>
            </a:r>
            <a:r>
              <a:rPr lang="fr-FR" sz="6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contact@bimenergie.fr</a:t>
            </a:r>
            <a:endParaRPr lang="fr-FR"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B6A6B84-306C-E55A-1775-F5786CD9D5ED}"/>
              </a:ext>
            </a:extLst>
          </p:cNvPr>
          <p:cNvSpPr/>
          <p:nvPr userDrawn="1"/>
        </p:nvSpPr>
        <p:spPr>
          <a:xfrm>
            <a:off x="0" y="0"/>
            <a:ext cx="4514851" cy="990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3766829" cy="1651000"/>
          </a:xfrm>
          <a:prstGeom prst="rect">
            <a:avLst/>
          </a:prstGeom>
        </p:spPr>
        <p:txBody>
          <a:bodyPr vert="horz" lIns="91428" tIns="45714" rIns="91428" bIns="45714" rtlCol="0" anchor="t">
            <a:normAutofit/>
          </a:bodyPr>
          <a:lstStyle/>
          <a:p>
            <a:r>
              <a:rPr lang="fr-FR" dirty="0"/>
              <a:t>CLIQUEZ POUR MODIFIER LE STYLE DU TITRE</a:t>
            </a:r>
            <a:endParaRPr lang="fr-BE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311406"/>
            <a:ext cx="3766829" cy="6537502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pic>
        <p:nvPicPr>
          <p:cNvPr id="8" name="Image 7" descr="Une image contenant Police, Graphique, logo, capture d’écran&#10;&#10;Description générée automatiquement">
            <a:extLst>
              <a:ext uri="{FF2B5EF4-FFF2-40B4-BE49-F238E27FC236}">
                <a16:creationId xmlns:a16="http://schemas.microsoft.com/office/drawing/2014/main" id="{224271CB-B856-C0BC-FB9F-DBB70A6815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3"/>
          <a:stretch/>
        </p:blipFill>
        <p:spPr>
          <a:xfrm>
            <a:off x="4797152" y="8265368"/>
            <a:ext cx="1182642" cy="704250"/>
          </a:xfrm>
          <a:prstGeom prst="rect">
            <a:avLst/>
          </a:prstGeom>
        </p:spPr>
      </p:pic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A9A9375D-EC49-9FBD-A919-C62C98D3D7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11176" y="8848908"/>
            <a:ext cx="1856041" cy="859894"/>
          </a:xfrm>
          <a:prstGeom prst="rect">
            <a:avLst/>
          </a:prstGeom>
        </p:spPr>
        <p:txBody>
          <a:bodyPr vert="horz" lIns="0" tIns="45714" rIns="0" bIns="45714" rtlCol="0" anchor="b"/>
          <a:lstStyle>
            <a:lvl1pPr algn="l">
              <a:defRPr lang="fr-BE" sz="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fr-FR" dirty="0"/>
              <a:t>Siège social : </a:t>
            </a:r>
            <a:br>
              <a:rPr lang="fr-FR" dirty="0"/>
            </a:br>
            <a:r>
              <a:rPr lang="fr-FR" dirty="0"/>
              <a:t>17 rue du Colisée - 75008 Paris</a:t>
            </a:r>
          </a:p>
          <a:p>
            <a:r>
              <a:rPr lang="fr-FR" dirty="0"/>
              <a:t>Bureaux : </a:t>
            </a:r>
            <a:br>
              <a:rPr lang="fr-FR" dirty="0"/>
            </a:br>
            <a:r>
              <a:rPr lang="fr-FR" dirty="0"/>
              <a:t>21 avenue Edouard Belin - 92000 Rueil-Malmaison</a:t>
            </a:r>
          </a:p>
          <a:p>
            <a:r>
              <a:rPr lang="fr-FR" dirty="0"/>
              <a:t>Tél : 01 47 08 17 65</a:t>
            </a:r>
          </a:p>
          <a:p>
            <a:r>
              <a:rPr lang="fr-FR" dirty="0"/>
              <a:t>Mail : contact@bimenergie.fr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l" defTabSz="914287" rtl="0" eaLnBrk="1" latinLnBrk="0" hangingPunct="1">
        <a:spcBef>
          <a:spcPct val="0"/>
        </a:spcBef>
        <a:buNone/>
        <a:defRPr sz="1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7" indent="-342857" algn="l" defTabSz="914287" rtl="0" eaLnBrk="1" latinLnBrk="0" hangingPunct="1">
        <a:spcBef>
          <a:spcPct val="20000"/>
        </a:spcBef>
        <a:buFont typeface="Arial" pitchFamily="34" charset="0"/>
        <a:buChar char="•"/>
        <a:defRPr sz="900" kern="1200">
          <a:solidFill>
            <a:schemeClr val="tx1"/>
          </a:solidFill>
          <a:latin typeface="+mj-lt"/>
          <a:ea typeface="+mn-ea"/>
          <a:cs typeface="+mn-cs"/>
        </a:defRPr>
      </a:lvl1pPr>
      <a:lvl2pPr marL="742858" indent="-285714" algn="l" defTabSz="914287" rtl="0" eaLnBrk="1" latinLnBrk="0" hangingPunct="1">
        <a:spcBef>
          <a:spcPct val="20000"/>
        </a:spcBef>
        <a:buFont typeface="Arial" pitchFamily="34" charset="0"/>
        <a:buChar char="–"/>
        <a:defRPr sz="900" kern="1200">
          <a:solidFill>
            <a:schemeClr val="tx1"/>
          </a:solidFill>
          <a:latin typeface="+mj-lt"/>
          <a:ea typeface="+mn-ea"/>
          <a:cs typeface="+mn-cs"/>
        </a:defRPr>
      </a:lvl2pPr>
      <a:lvl3pPr marL="1142858" indent="-228572" algn="l" defTabSz="914287" rtl="0" eaLnBrk="1" latinLnBrk="0" hangingPunct="1">
        <a:spcBef>
          <a:spcPct val="20000"/>
        </a:spcBef>
        <a:buFont typeface="Arial" pitchFamily="34" charset="0"/>
        <a:buChar char="•"/>
        <a:defRPr sz="9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001" indent="-228572" algn="l" defTabSz="914287" rtl="0" eaLnBrk="1" latinLnBrk="0" hangingPunct="1">
        <a:spcBef>
          <a:spcPct val="20000"/>
        </a:spcBef>
        <a:buFont typeface="Arial" pitchFamily="34" charset="0"/>
        <a:buChar char="–"/>
        <a:defRPr sz="9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145" indent="-228572" algn="l" defTabSz="914287" rtl="0" eaLnBrk="1" latinLnBrk="0" hangingPunct="1">
        <a:spcBef>
          <a:spcPct val="20000"/>
        </a:spcBef>
        <a:buFont typeface="Arial" pitchFamily="34" charset="0"/>
        <a:buChar char="»"/>
        <a:defRPr sz="9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289" indent="-228572" algn="l" defTabSz="91428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31" indent="-228572" algn="l" defTabSz="91428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75" indent="-228572" algn="l" defTabSz="91428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18" indent="-228572" algn="l" defTabSz="91428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2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4" algn="l" defTabSz="9142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7" algn="l" defTabSz="9142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0" algn="l" defTabSz="9142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3" algn="l" defTabSz="9142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7" algn="l" defTabSz="9142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60" algn="l" defTabSz="9142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3" algn="l" defTabSz="9142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6" algn="l" defTabSz="9142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84D299-6F0A-DE7D-63BB-5B7E41004E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ADB47E3A-3E72-84BD-1A84-D419493B2D3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5C687257-574A-C693-1AFE-73A725E8F96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5250FC8-F195-787A-3F94-3D1CE86F8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220128"/>
            <a:ext cx="4094212" cy="955898"/>
          </a:xfrm>
        </p:spPr>
        <p:txBody>
          <a:bodyPr lIns="0" anchor="t">
            <a:noAutofit/>
          </a:bodyPr>
          <a:lstStyle/>
          <a:p>
            <a:pPr algn="l"/>
            <a:r>
              <a:rPr lang="fr-FR" sz="1400" dirty="0">
                <a:solidFill>
                  <a:srgbClr val="2626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EXTENSION ET RESTRUCTURATION DE LA CLINIQUE L’ANGE GARDIEN DE CHAMIGNY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6AD0C95-B00F-BBA2-5945-FA590D71CD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6537226"/>
            <a:ext cx="3806180" cy="2952278"/>
          </a:xfrm>
        </p:spPr>
        <p:txBody>
          <a:bodyPr lIns="0">
            <a:noAutofit/>
          </a:bodyPr>
          <a:lstStyle/>
          <a:p>
            <a:pPr marL="144000" indent="-108000">
              <a:lnSpc>
                <a:spcPct val="130000"/>
              </a:lnSpc>
              <a:spcBef>
                <a:spcPts val="204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fr-FR" sz="850" b="1" dirty="0">
                <a:latin typeface="Arial" panose="020B0604020202020204" pitchFamily="34" charset="0"/>
                <a:cs typeface="Arial" panose="020B0604020202020204" pitchFamily="34" charset="0"/>
              </a:rPr>
              <a:t>Fondations profondes </a:t>
            </a:r>
            <a:r>
              <a:rPr lang="fr-FR" sz="850" dirty="0">
                <a:latin typeface="Arial" panose="020B0604020202020204" pitchFamily="34" charset="0"/>
                <a:cs typeface="Arial" panose="020B0604020202020204" pitchFamily="34" charset="0"/>
              </a:rPr>
              <a:t>par pieux </a:t>
            </a:r>
          </a:p>
          <a:p>
            <a:pPr marL="144000" indent="-108000">
              <a:lnSpc>
                <a:spcPct val="130000"/>
              </a:lnSpc>
              <a:spcBef>
                <a:spcPts val="204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fr-FR" sz="850" b="1" dirty="0">
                <a:latin typeface="Arial" panose="020B0604020202020204" pitchFamily="34" charset="0"/>
                <a:cs typeface="Arial" panose="020B0604020202020204" pitchFamily="34" charset="0"/>
              </a:rPr>
              <a:t>Structure : </a:t>
            </a:r>
            <a:r>
              <a:rPr lang="fr-FR" sz="850" dirty="0">
                <a:latin typeface="Arial" panose="020B0604020202020204" pitchFamily="34" charset="0"/>
                <a:cs typeface="Arial" panose="020B0604020202020204" pitchFamily="34" charset="0"/>
              </a:rPr>
              <a:t>voile de façade par Prémurs isolés et poteaux poutres</a:t>
            </a:r>
          </a:p>
          <a:p>
            <a:pPr marL="144000" indent="-108000">
              <a:lnSpc>
                <a:spcPct val="130000"/>
              </a:lnSpc>
              <a:spcBef>
                <a:spcPts val="204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fr-FR" sz="850" b="1" dirty="0">
                <a:latin typeface="Arial" panose="020B0604020202020204" pitchFamily="34" charset="0"/>
                <a:cs typeface="Arial" panose="020B0604020202020204" pitchFamily="34" charset="0"/>
              </a:rPr>
              <a:t>Système de chauffage </a:t>
            </a:r>
            <a:r>
              <a:rPr lang="fr-FR" sz="850" dirty="0">
                <a:latin typeface="Arial" panose="020B0604020202020204" pitchFamily="34" charset="0"/>
                <a:cs typeface="Arial" panose="020B0604020202020204" pitchFamily="34" charset="0"/>
              </a:rPr>
              <a:t>des locaux par radiateurs</a:t>
            </a:r>
          </a:p>
          <a:p>
            <a:pPr marL="144000" indent="-108000">
              <a:lnSpc>
                <a:spcPct val="130000"/>
              </a:lnSpc>
              <a:spcBef>
                <a:spcPts val="204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fr-FR" sz="850" b="1" dirty="0">
                <a:latin typeface="Arial" panose="020B0604020202020204" pitchFamily="34" charset="0"/>
                <a:cs typeface="Arial" panose="020B0604020202020204" pitchFamily="34" charset="0"/>
              </a:rPr>
              <a:t>Système de rafraichissement </a:t>
            </a:r>
            <a:r>
              <a:rPr lang="fr-FR" sz="850" dirty="0">
                <a:latin typeface="Arial" panose="020B0604020202020204" pitchFamily="34" charset="0"/>
                <a:cs typeface="Arial" panose="020B0604020202020204" pitchFamily="34" charset="0"/>
              </a:rPr>
              <a:t>des locaux par ventilo convecteurs</a:t>
            </a:r>
          </a:p>
          <a:p>
            <a:pPr marL="144000" indent="-108000">
              <a:lnSpc>
                <a:spcPct val="130000"/>
              </a:lnSpc>
              <a:spcBef>
                <a:spcPts val="204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fr-FR" sz="850" b="1" dirty="0">
                <a:latin typeface="Arial" panose="020B0604020202020204" pitchFamily="34" charset="0"/>
                <a:cs typeface="Arial" panose="020B0604020202020204" pitchFamily="34" charset="0"/>
              </a:rPr>
              <a:t>Système de traitement d’air </a:t>
            </a:r>
            <a:r>
              <a:rPr lang="fr-FR" sz="850" dirty="0">
                <a:latin typeface="Arial" panose="020B0604020202020204" pitchFamily="34" charset="0"/>
                <a:cs typeface="Arial" panose="020B0604020202020204" pitchFamily="34" charset="0"/>
              </a:rPr>
              <a:t>pour renouvellement d’air hygiénique</a:t>
            </a:r>
          </a:p>
          <a:p>
            <a:pPr marL="144000" indent="-108000">
              <a:lnSpc>
                <a:spcPct val="130000"/>
              </a:lnSpc>
              <a:spcBef>
                <a:spcPts val="204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fr-FR" sz="850" b="1" dirty="0">
                <a:latin typeface="Arial" panose="020B0604020202020204" pitchFamily="34" charset="0"/>
                <a:cs typeface="Arial" panose="020B0604020202020204" pitchFamily="34" charset="0"/>
              </a:rPr>
              <a:t>Désenfumage mécanique </a:t>
            </a:r>
            <a:r>
              <a:rPr lang="fr-FR" sz="850" dirty="0">
                <a:latin typeface="Arial" panose="020B0604020202020204" pitchFamily="34" charset="0"/>
                <a:cs typeface="Arial" panose="020B0604020202020204" pitchFamily="34" charset="0"/>
              </a:rPr>
              <a:t>des circulations </a:t>
            </a:r>
          </a:p>
          <a:p>
            <a:pPr marL="144000" indent="-108000">
              <a:lnSpc>
                <a:spcPct val="130000"/>
              </a:lnSpc>
              <a:spcBef>
                <a:spcPts val="204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fr-FR" sz="850" b="1" dirty="0">
                <a:latin typeface="Arial" panose="020B0604020202020204" pitchFamily="34" charset="0"/>
                <a:cs typeface="Arial" panose="020B0604020202020204" pitchFamily="34" charset="0"/>
              </a:rPr>
              <a:t>Distribution de fluides médicaux </a:t>
            </a:r>
            <a:r>
              <a:rPr lang="fr-FR" sz="850" dirty="0">
                <a:latin typeface="Arial" panose="020B0604020202020204" pitchFamily="34" charset="0"/>
                <a:cs typeface="Arial" panose="020B0604020202020204" pitchFamily="34" charset="0"/>
              </a:rPr>
              <a:t>: O2, Vide et Air Médical</a:t>
            </a:r>
          </a:p>
          <a:p>
            <a:pPr marL="144000" indent="-108000">
              <a:lnSpc>
                <a:spcPct val="130000"/>
              </a:lnSpc>
              <a:spcBef>
                <a:spcPts val="204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fr-FR" sz="850" b="1" dirty="0">
                <a:latin typeface="Arial" panose="020B0604020202020204" pitchFamily="34" charset="0"/>
                <a:cs typeface="Arial" panose="020B0604020202020204" pitchFamily="34" charset="0"/>
              </a:rPr>
              <a:t>Système Appel Malade</a:t>
            </a:r>
          </a:p>
          <a:p>
            <a:pPr marL="144000" indent="-108000">
              <a:lnSpc>
                <a:spcPct val="130000"/>
              </a:lnSpc>
              <a:spcBef>
                <a:spcPts val="204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fr-FR" sz="850" b="1" dirty="0">
                <a:latin typeface="Arial" panose="020B0604020202020204" pitchFamily="34" charset="0"/>
                <a:cs typeface="Arial" panose="020B0604020202020204" pitchFamily="34" charset="0"/>
              </a:rPr>
              <a:t>Détection incendie généralisée </a:t>
            </a:r>
            <a:r>
              <a:rPr lang="fr-FR" sz="850" dirty="0">
                <a:latin typeface="Arial" panose="020B0604020202020204" pitchFamily="34" charset="0"/>
                <a:cs typeface="Arial" panose="020B0604020202020204" pitchFamily="34" charset="0"/>
              </a:rPr>
              <a:t>à l’ensemble des locaux hors sanitaires</a:t>
            </a:r>
          </a:p>
          <a:p>
            <a:pPr marL="144000" indent="-108000">
              <a:lnSpc>
                <a:spcPct val="130000"/>
              </a:lnSpc>
              <a:spcBef>
                <a:spcPts val="204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fr-FR" sz="850" b="1" dirty="0">
                <a:latin typeface="Arial" panose="020B0604020202020204" pitchFamily="34" charset="0"/>
                <a:cs typeface="Arial" panose="020B0604020202020204" pitchFamily="34" charset="0"/>
              </a:rPr>
              <a:t>Source de remplacement </a:t>
            </a:r>
            <a:r>
              <a:rPr lang="fr-FR" sz="850" dirty="0">
                <a:latin typeface="Arial" panose="020B0604020202020204" pitchFamily="34" charset="0"/>
                <a:cs typeface="Arial" panose="020B0604020202020204" pitchFamily="34" charset="0"/>
              </a:rPr>
              <a:t>par groupe électrogène de 630 KVA</a:t>
            </a:r>
          </a:p>
          <a:p>
            <a:pPr marL="144000" indent="-108000">
              <a:lnSpc>
                <a:spcPct val="130000"/>
              </a:lnSpc>
              <a:spcBef>
                <a:spcPts val="204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fr-FR" sz="850" b="1" dirty="0">
                <a:latin typeface="Arial" panose="020B0604020202020204" pitchFamily="34" charset="0"/>
                <a:cs typeface="Arial" panose="020B0604020202020204" pitchFamily="34" charset="0"/>
              </a:rPr>
              <a:t>Poste HT/BT </a:t>
            </a:r>
            <a:r>
              <a:rPr lang="fr-FR" sz="850" dirty="0">
                <a:latin typeface="Arial" panose="020B0604020202020204" pitchFamily="34" charset="0"/>
                <a:cs typeface="Arial" panose="020B0604020202020204" pitchFamily="34" charset="0"/>
              </a:rPr>
              <a:t>avec transformateur 630KVA</a:t>
            </a:r>
          </a:p>
          <a:p>
            <a:pPr marL="144000" indent="-108000">
              <a:lnSpc>
                <a:spcPct val="130000"/>
              </a:lnSpc>
              <a:spcBef>
                <a:spcPts val="204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fr-FR" sz="850" b="1" dirty="0">
                <a:latin typeface="Arial" panose="020B0604020202020204" pitchFamily="34" charset="0"/>
                <a:cs typeface="Arial" panose="020B0604020202020204" pitchFamily="34" charset="0"/>
              </a:rPr>
              <a:t>Chaufferie gaz : </a:t>
            </a:r>
            <a:r>
              <a:rPr lang="fr-FR" sz="850" dirty="0">
                <a:latin typeface="Arial" panose="020B0604020202020204" pitchFamily="34" charset="0"/>
                <a:cs typeface="Arial" panose="020B0604020202020204" pitchFamily="34" charset="0"/>
              </a:rPr>
              <a:t>3 chaudières de 450KW</a:t>
            </a:r>
          </a:p>
          <a:p>
            <a:pPr marL="144000" indent="-108000">
              <a:lnSpc>
                <a:spcPct val="130000"/>
              </a:lnSpc>
              <a:spcBef>
                <a:spcPts val="204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fr-FR" sz="850" b="1" dirty="0">
                <a:latin typeface="Arial" panose="020B0604020202020204" pitchFamily="34" charset="0"/>
                <a:cs typeface="Arial" panose="020B0604020202020204" pitchFamily="34" charset="0"/>
              </a:rPr>
              <a:t>Traitement d’eau </a:t>
            </a:r>
            <a:r>
              <a:rPr lang="fr-FR" sz="850" dirty="0">
                <a:latin typeface="Arial" panose="020B0604020202020204" pitchFamily="34" charset="0"/>
                <a:cs typeface="Arial" panose="020B0604020202020204" pitchFamily="34" charset="0"/>
              </a:rPr>
              <a:t>pour bassin de balnéothérapie</a:t>
            </a:r>
          </a:p>
          <a:p>
            <a:pPr marL="144000" indent="-108000">
              <a:lnSpc>
                <a:spcPct val="130000"/>
              </a:lnSpc>
              <a:spcBef>
                <a:spcPts val="204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fr-FR" sz="850" b="1" dirty="0">
                <a:latin typeface="Arial" panose="020B0604020202020204" pitchFamily="34" charset="0"/>
                <a:cs typeface="Arial" panose="020B0604020202020204" pitchFamily="34" charset="0"/>
              </a:rPr>
              <a:t>Viabilisation des espaces extérieurs </a:t>
            </a:r>
            <a:r>
              <a:rPr lang="fr-FR" sz="850" dirty="0">
                <a:latin typeface="Arial" panose="020B0604020202020204" pitchFamily="34" charset="0"/>
                <a:cs typeface="Arial" panose="020B0604020202020204" pitchFamily="34" charset="0"/>
              </a:rPr>
              <a:t>avec notamment  terrassements, assainissement, voirie, nouveaux branchements (EU/EV et EP) </a:t>
            </a:r>
          </a:p>
          <a:p>
            <a:pPr marL="36000" indent="0">
              <a:lnSpc>
                <a:spcPct val="130000"/>
              </a:lnSpc>
              <a:spcBef>
                <a:spcPts val="204"/>
              </a:spcBef>
              <a:buClr>
                <a:schemeClr val="accent1"/>
              </a:buClr>
              <a:buNone/>
            </a:pPr>
            <a:endParaRPr lang="fr-FR" sz="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BDE96EE7-A4BF-8312-28C1-FFE920A601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lIns="0"/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Chamigny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(77)</a:t>
            </a:r>
          </a:p>
          <a:p>
            <a:endParaRPr lang="fr-FR" dirty="0"/>
          </a:p>
        </p:txBody>
      </p:sp>
      <p:sp>
        <p:nvSpPr>
          <p:cNvPr id="28" name="Espace réservé du texte 27">
            <a:extLst>
              <a:ext uri="{FF2B5EF4-FFF2-40B4-BE49-F238E27FC236}">
                <a16:creationId xmlns:a16="http://schemas.microsoft.com/office/drawing/2014/main" id="{0523D833-7F90-8978-300D-F1A64F3AF41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lIns="0"/>
          <a:lstStyle/>
          <a:p>
            <a:r>
              <a:rPr lang="fr-FR" sz="600" i="1" dirty="0">
                <a:latin typeface="Arial" panose="020B0604020202020204" pitchFamily="34" charset="0"/>
                <a:cs typeface="Arial" panose="020B0604020202020204" pitchFamily="34" charset="0"/>
              </a:rPr>
              <a:t>Vue du bâtiment Château et de son extension</a:t>
            </a:r>
          </a:p>
          <a:p>
            <a:endParaRPr lang="fr-FR" dirty="0"/>
          </a:p>
        </p:txBody>
      </p:sp>
      <p:sp>
        <p:nvSpPr>
          <p:cNvPr id="29" name="Espace réservé du texte 28">
            <a:extLst>
              <a:ext uri="{FF2B5EF4-FFF2-40B4-BE49-F238E27FC236}">
                <a16:creationId xmlns:a16="http://schemas.microsoft.com/office/drawing/2014/main" id="{D8E2F6A3-2EAE-0E5F-8500-56BCF7757C4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lIns="0"/>
          <a:lstStyle/>
          <a:p>
            <a:r>
              <a:rPr lang="fr-FR" sz="600" i="1" dirty="0">
                <a:latin typeface="Arial" panose="020B0604020202020204" pitchFamily="34" charset="0"/>
                <a:cs typeface="Arial" panose="020B0604020202020204" pitchFamily="34" charset="0"/>
              </a:rPr>
              <a:t>Vue jardin extérieur</a:t>
            </a:r>
          </a:p>
        </p:txBody>
      </p:sp>
      <p:sp>
        <p:nvSpPr>
          <p:cNvPr id="32" name="Espace réservé du texte 31">
            <a:extLst>
              <a:ext uri="{FF2B5EF4-FFF2-40B4-BE49-F238E27FC236}">
                <a16:creationId xmlns:a16="http://schemas.microsoft.com/office/drawing/2014/main" id="{AAED270D-D374-B247-18D0-2160D8D140E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724873" y="456192"/>
            <a:ext cx="1944215" cy="2357556"/>
          </a:xfrm>
        </p:spPr>
        <p:txBody>
          <a:bodyPr lIns="90000"/>
          <a:lstStyle/>
          <a:p>
            <a:pPr marL="0" indent="0">
              <a:lnSpc>
                <a:spcPct val="90000"/>
              </a:lnSpc>
              <a:buNone/>
            </a:pPr>
            <a:r>
              <a:rPr lang="fr-FR" sz="800" dirty="0">
                <a:latin typeface="Arial" panose="020B0604020202020204" pitchFamily="34" charset="0"/>
                <a:cs typeface="Arial" panose="020B0604020202020204" pitchFamily="34" charset="0"/>
              </a:rPr>
              <a:t>MAÎTRE D’OUVRAGE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fr-FR" sz="800" dirty="0">
                <a:latin typeface="Arial" panose="020B0604020202020204" pitchFamily="34" charset="0"/>
                <a:cs typeface="Arial" panose="020B0604020202020204" pitchFamily="34" charset="0"/>
              </a:rPr>
              <a:t>Ramsay – Santé</a:t>
            </a:r>
          </a:p>
          <a:p>
            <a:pPr marL="0" indent="0">
              <a:lnSpc>
                <a:spcPct val="90000"/>
              </a:lnSpc>
              <a:buNone/>
            </a:pPr>
            <a:endParaRPr lang="fr-FR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fr-FR" sz="800" dirty="0">
                <a:latin typeface="Arial" panose="020B0604020202020204" pitchFamily="34" charset="0"/>
                <a:cs typeface="Arial" panose="020B0604020202020204" pitchFamily="34" charset="0"/>
              </a:rPr>
              <a:t>MAÎTRE D’ŒU²VRE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fr-FR" sz="800" dirty="0">
                <a:latin typeface="Arial" panose="020B0604020202020204" pitchFamily="34" charset="0"/>
                <a:cs typeface="Arial" panose="020B0604020202020204" pitchFamily="34" charset="0"/>
              </a:rPr>
              <a:t>UNHI Architectes</a:t>
            </a:r>
          </a:p>
          <a:p>
            <a:pPr marL="0" indent="0">
              <a:lnSpc>
                <a:spcPct val="90000"/>
              </a:lnSpc>
              <a:buNone/>
            </a:pPr>
            <a:endParaRPr lang="fr-FR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fr-FR" sz="800" dirty="0">
                <a:latin typeface="Arial" panose="020B0604020202020204" pitchFamily="34" charset="0"/>
                <a:cs typeface="Arial" panose="020B0604020202020204" pitchFamily="34" charset="0"/>
              </a:rPr>
              <a:t>MISSION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fr-FR" sz="800" dirty="0">
                <a:latin typeface="Arial" panose="020B0604020202020204" pitchFamily="34" charset="0"/>
                <a:cs typeface="Arial" panose="020B0604020202020204" pitchFamily="34" charset="0"/>
              </a:rPr>
              <a:t>CVC, Plomberie, Electricité CFO/CFA, SSI, Fluides médicaux, Structure, VRD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fr-FR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lnSpc>
                <a:spcPct val="90000"/>
              </a:lnSpc>
              <a:buNone/>
            </a:pPr>
            <a:endParaRPr lang="fr-FR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fr-FR" sz="800" dirty="0">
                <a:latin typeface="Arial" panose="020B0604020202020204" pitchFamily="34" charset="0"/>
                <a:cs typeface="Arial" panose="020B0604020202020204" pitchFamily="34" charset="0"/>
              </a:rPr>
              <a:t>COÛT TOTAL DES TRAVAUX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fr-FR" sz="800" dirty="0">
                <a:latin typeface="Arial" panose="020B0604020202020204" pitchFamily="34" charset="0"/>
                <a:cs typeface="Arial" panose="020B0604020202020204" pitchFamily="34" charset="0"/>
              </a:rPr>
              <a:t>16,2 M € HT</a:t>
            </a:r>
          </a:p>
          <a:p>
            <a:pPr marL="0" indent="0">
              <a:lnSpc>
                <a:spcPct val="90000"/>
              </a:lnSpc>
              <a:buNone/>
            </a:pPr>
            <a:endParaRPr lang="fr-FR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fr-FR" sz="800" dirty="0">
                <a:latin typeface="Arial" panose="020B0604020202020204" pitchFamily="34" charset="0"/>
                <a:cs typeface="Arial" panose="020B0604020202020204" pitchFamily="34" charset="0"/>
              </a:rPr>
              <a:t>DATE DE LIVRAISON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fr-FR" sz="800" dirty="0">
                <a:latin typeface="Arial" panose="020B0604020202020204" pitchFamily="34" charset="0"/>
                <a:cs typeface="Arial" panose="020B0604020202020204" pitchFamily="34" charset="0"/>
              </a:rPr>
              <a:t>Février 2023</a:t>
            </a:r>
          </a:p>
          <a:p>
            <a:endParaRPr lang="fr-FR" dirty="0"/>
          </a:p>
        </p:txBody>
      </p:sp>
      <p:sp>
        <p:nvSpPr>
          <p:cNvPr id="33" name="Espace réservé du texte 32">
            <a:extLst>
              <a:ext uri="{FF2B5EF4-FFF2-40B4-BE49-F238E27FC236}">
                <a16:creationId xmlns:a16="http://schemas.microsoft.com/office/drawing/2014/main" id="{ACF7E64C-C9E1-93D4-F948-96D0B4C0830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724873" y="3244053"/>
            <a:ext cx="1944215" cy="4390327"/>
          </a:xfrm>
        </p:spPr>
        <p:txBody>
          <a:bodyPr wrap="square" lIns="90000">
            <a:no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fr-FR" dirty="0"/>
              <a:t>Clinique de l’Ange gardien à Chamigny (77).                                 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fr-FR" dirty="0"/>
              <a:t>Restructuration de la clinique existante logée dans un château  ( bâtiment fin 19ème). Surface restructuré : 2090m²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fr-FR" dirty="0"/>
              <a:t>Extension: construction de deux bâtiments en extension de l’aile sud et ouest du Château. Surface: 5 889m².</a:t>
            </a:r>
          </a:p>
          <a:p>
            <a:pPr marL="0" indent="0">
              <a:buNone/>
            </a:pPr>
            <a:endParaRPr lang="fr-FR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sz="800" dirty="0">
                <a:latin typeface="Arial" panose="020B0604020202020204" pitchFamily="34" charset="0"/>
                <a:cs typeface="Arial" panose="020B0604020202020204" pitchFamily="34" charset="0"/>
              </a:rPr>
              <a:t>Etablissement de Santé Mentale.</a:t>
            </a:r>
          </a:p>
          <a:p>
            <a:pPr marL="0" indent="0">
              <a:buNone/>
            </a:pPr>
            <a:r>
              <a:rPr lang="fr-FR" sz="800" dirty="0">
                <a:latin typeface="Arial" panose="020B0604020202020204" pitchFamily="34" charset="0"/>
                <a:cs typeface="Arial" panose="020B0604020202020204" pitchFamily="34" charset="0"/>
              </a:rPr>
              <a:t>Le projet prévoit la création de 209 chambres, des salles d’activités, une cuisine de rééducation, un hôpital de jour, une balnéothérapie, une pharmacie, des locaux infirmeries, des bureaux de consultations et 3 logements de garde.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sz="800" dirty="0">
                <a:latin typeface="Arial" panose="020B0604020202020204" pitchFamily="34" charset="0"/>
                <a:cs typeface="Arial" panose="020B0604020202020204" pitchFamily="34" charset="0"/>
              </a:rPr>
              <a:t>Le prévoit également un grand espace paysager ouvert.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800" dirty="0">
                <a:latin typeface="Arial" panose="020B0604020202020204" pitchFamily="34" charset="0"/>
                <a:cs typeface="Arial" panose="020B0604020202020204" pitchFamily="34" charset="0"/>
              </a:rPr>
              <a:t>SDO : 10 484 m²</a:t>
            </a:r>
          </a:p>
          <a:p>
            <a:pPr marL="0" indent="0">
              <a:buNone/>
            </a:pPr>
            <a:endParaRPr lang="fr-FR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fr-FR" dirty="0"/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11FA30E2-6B3C-5AC3-F23D-F8971CC4FD4C}"/>
              </a:ext>
            </a:extLst>
          </p:cNvPr>
          <p:cNvCxnSpPr/>
          <p:nvPr/>
        </p:nvCxnSpPr>
        <p:spPr>
          <a:xfrm>
            <a:off x="4797152" y="2271616"/>
            <a:ext cx="1872208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E258C75C-BF89-56EB-E6AE-614588D31D0B}"/>
              </a:ext>
            </a:extLst>
          </p:cNvPr>
          <p:cNvCxnSpPr/>
          <p:nvPr/>
        </p:nvCxnSpPr>
        <p:spPr>
          <a:xfrm>
            <a:off x="4797152" y="1864816"/>
            <a:ext cx="1872208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4BE8BCAA-FC13-40FD-F25F-50F1602F5C89}"/>
              </a:ext>
            </a:extLst>
          </p:cNvPr>
          <p:cNvCxnSpPr/>
          <p:nvPr/>
        </p:nvCxnSpPr>
        <p:spPr>
          <a:xfrm>
            <a:off x="4797152" y="1245616"/>
            <a:ext cx="1872208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C32D7501-787B-2964-E959-C0CB3F39C7D9}"/>
              </a:ext>
            </a:extLst>
          </p:cNvPr>
          <p:cNvCxnSpPr/>
          <p:nvPr/>
        </p:nvCxnSpPr>
        <p:spPr>
          <a:xfrm>
            <a:off x="4797152" y="848544"/>
            <a:ext cx="1872208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ECAF847A-F346-3E08-1FE9-B6A47DF343D4}"/>
              </a:ext>
            </a:extLst>
          </p:cNvPr>
          <p:cNvCxnSpPr>
            <a:cxnSpLocks/>
          </p:cNvCxnSpPr>
          <p:nvPr/>
        </p:nvCxnSpPr>
        <p:spPr>
          <a:xfrm>
            <a:off x="342900" y="1180473"/>
            <a:ext cx="3802167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Connecteur droit 39">
            <a:extLst>
              <a:ext uri="{FF2B5EF4-FFF2-40B4-BE49-F238E27FC236}">
                <a16:creationId xmlns:a16="http://schemas.microsoft.com/office/drawing/2014/main" id="{738DEFCA-91C3-0427-2F80-BB06C3E3E4FF}"/>
              </a:ext>
            </a:extLst>
          </p:cNvPr>
          <p:cNvCxnSpPr/>
          <p:nvPr/>
        </p:nvCxnSpPr>
        <p:spPr>
          <a:xfrm>
            <a:off x="4797152" y="3236878"/>
            <a:ext cx="1872208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Connecteur droit 40">
            <a:extLst>
              <a:ext uri="{FF2B5EF4-FFF2-40B4-BE49-F238E27FC236}">
                <a16:creationId xmlns:a16="http://schemas.microsoft.com/office/drawing/2014/main" id="{781D1546-DE7A-4ABE-F7E8-4472EFDEA522}"/>
              </a:ext>
            </a:extLst>
          </p:cNvPr>
          <p:cNvCxnSpPr/>
          <p:nvPr/>
        </p:nvCxnSpPr>
        <p:spPr>
          <a:xfrm>
            <a:off x="4797152" y="4808984"/>
            <a:ext cx="1872208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Connecteur droit 43">
            <a:extLst>
              <a:ext uri="{FF2B5EF4-FFF2-40B4-BE49-F238E27FC236}">
                <a16:creationId xmlns:a16="http://schemas.microsoft.com/office/drawing/2014/main" id="{00492BAE-0D88-5A61-F649-A3BCB64F0968}"/>
              </a:ext>
            </a:extLst>
          </p:cNvPr>
          <p:cNvCxnSpPr/>
          <p:nvPr/>
        </p:nvCxnSpPr>
        <p:spPr>
          <a:xfrm>
            <a:off x="4797152" y="6537176"/>
            <a:ext cx="1872208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3B064B6D-AB2E-3536-E746-4E07DAF6CD7C}"/>
              </a:ext>
            </a:extLst>
          </p:cNvPr>
          <p:cNvCxnSpPr/>
          <p:nvPr/>
        </p:nvCxnSpPr>
        <p:spPr>
          <a:xfrm>
            <a:off x="4797152" y="6897216"/>
            <a:ext cx="1872208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Espace réservé pour une image  11" descr="Une image contenant plein air, ciel, arbre, nuage">
            <a:extLst>
              <a:ext uri="{FF2B5EF4-FFF2-40B4-BE49-F238E27FC236}">
                <a16:creationId xmlns:a16="http://schemas.microsoft.com/office/drawing/2014/main" id="{BD3058AD-57AA-AA92-52B1-8438F74BC82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50" b="10350"/>
          <a:stretch>
            <a:fillRect/>
          </a:stretch>
        </p:blipFill>
        <p:spPr/>
      </p:pic>
      <p:pic>
        <p:nvPicPr>
          <p:cNvPr id="17" name="Espace réservé pour une image  16" descr="Une image contenant plein air, herbe, ciel, fenêtre&#10;&#10;Le contenu généré par l’IA peut être incorrect.">
            <a:extLst>
              <a:ext uri="{FF2B5EF4-FFF2-40B4-BE49-F238E27FC236}">
                <a16:creationId xmlns:a16="http://schemas.microsoft.com/office/drawing/2014/main" id="{AEA3EAE4-9BAC-CCC4-E880-F2D5FBD4600F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3" b="302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31290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6C33C9FE-0C44-65C8-BE76-15699257C75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483ADF3-C50C-C39C-927F-8D5DF73BF38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B30721F0-A2CE-89C1-405F-FC8C668CB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380787A2-5BFD-D759-A9E0-757451E112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D58D035E-2BA1-C4C6-CDAB-76B426DD4B9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A3AA700-F051-E2C6-9E9E-44436AD47C4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Bassin de Balnéothérapie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BEBB38C8-94FB-1141-C6EB-CBF119DB9A1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/>
              <a:t>Chambre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3E4D356E-97FC-DE99-321C-EC35025A121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E4B0669B-3C91-894D-3A1F-75FABFB9545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5" name="Espace réservé pour une image  14" descr="Une image contenant piscine, intérieur, mur, plafond&#10;&#10;Le contenu généré par l’IA peut être incorrect.">
            <a:extLst>
              <a:ext uri="{FF2B5EF4-FFF2-40B4-BE49-F238E27FC236}">
                <a16:creationId xmlns:a16="http://schemas.microsoft.com/office/drawing/2014/main" id="{B171D7E8-5DEF-37A7-E529-5DEE547E263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50" b="10350"/>
          <a:stretch>
            <a:fillRect/>
          </a:stretch>
        </p:blipFill>
        <p:spPr/>
      </p:pic>
      <p:pic>
        <p:nvPicPr>
          <p:cNvPr id="20" name="Espace réservé pour une image  19" descr="Une image contenant intérieur, mur, sol, pièce&#10;&#10;Le contenu généré par l’IA peut être incorrect.">
            <a:extLst>
              <a:ext uri="{FF2B5EF4-FFF2-40B4-BE49-F238E27FC236}">
                <a16:creationId xmlns:a16="http://schemas.microsoft.com/office/drawing/2014/main" id="{4F52E262-ADFD-58DE-80DE-D326686B10D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50" b="1035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5904709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im">
      <a:dk1>
        <a:srgbClr val="26261F"/>
      </a:dk1>
      <a:lt1>
        <a:srgbClr val="FFFFFF"/>
      </a:lt1>
      <a:dk2>
        <a:srgbClr val="26261F"/>
      </a:dk2>
      <a:lt2>
        <a:srgbClr val="F2F2F2"/>
      </a:lt2>
      <a:accent1>
        <a:srgbClr val="E04D12"/>
      </a:accent1>
      <a:accent2>
        <a:srgbClr val="DCD9D3"/>
      </a:accent2>
      <a:accent3>
        <a:srgbClr val="DCD9D3"/>
      </a:accent3>
      <a:accent4>
        <a:srgbClr val="919191"/>
      </a:accent4>
      <a:accent5>
        <a:srgbClr val="515151"/>
      </a:accent5>
      <a:accent6>
        <a:srgbClr val="BAD8E5"/>
      </a:accent6>
      <a:hlink>
        <a:srgbClr val="E04D12"/>
      </a:hlink>
      <a:folHlink>
        <a:srgbClr val="E04D1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1203</TotalTime>
  <Words>296</Words>
  <Application>Microsoft Office PowerPoint</Application>
  <PresentationFormat>Format A4 (210 x 297 mm)</PresentationFormat>
  <Paragraphs>51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7" baseType="lpstr">
      <vt:lpstr>Arial</vt:lpstr>
      <vt:lpstr>Calibri</vt:lpstr>
      <vt:lpstr>Sansation</vt:lpstr>
      <vt:lpstr>Wingdings</vt:lpstr>
      <vt:lpstr>Thème Office</vt:lpstr>
      <vt:lpstr>EXTENSION ET RESTRUCTURATION DE LA CLINIQUE L’ANGE GARDIEN DE CHAMIGNY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Djamel</dc:creator>
  <cp:lastModifiedBy>Djamel BOUDIFA</cp:lastModifiedBy>
  <cp:revision>106</cp:revision>
  <cp:lastPrinted>2024-11-12T09:07:04Z</cp:lastPrinted>
  <dcterms:created xsi:type="dcterms:W3CDTF">2015-04-27T18:17:47Z</dcterms:created>
  <dcterms:modified xsi:type="dcterms:W3CDTF">2025-03-23T16:39:46Z</dcterms:modified>
</cp:coreProperties>
</file>